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2A0BE8-4F0D-4CBC-A7D9-A1C92ED6D87C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A60131-0185-4F1B-AE81-FA50702BA818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484784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err="1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  <a:t>Масковий</a:t>
            </a:r>
            <a:r>
              <a:rPr lang="ru-RU" sz="6000" b="1" dirty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  <a:t> режим: </a:t>
            </a:r>
            <a:r>
              <a:rPr lang="ru-RU" sz="6000" b="1" dirty="0" smtClean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  <a:t/>
            </a:r>
            <a:br>
              <a:rPr lang="ru-RU" sz="6000" b="1" dirty="0" smtClean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</a:br>
            <a:r>
              <a:rPr lang="ru-RU" sz="6000" b="1" dirty="0" err="1" smtClean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  <a:t>п’ять</a:t>
            </a:r>
            <a:r>
              <a:rPr lang="ru-RU" sz="6000" b="1" dirty="0" smtClean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  <a:t>хибних</a:t>
            </a:r>
            <a:r>
              <a:rPr lang="ru-RU" sz="6000" b="1" dirty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  <a:t> </a:t>
            </a:r>
            <a:r>
              <a:rPr lang="ru-RU" sz="6000" b="1" dirty="0" err="1" smtClean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  <a:t>міфів</a:t>
            </a:r>
            <a:endParaRPr lang="uk-UA" sz="6000" b="1" dirty="0">
              <a:solidFill>
                <a:schemeClr val="tx1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88640"/>
            <a:ext cx="5822464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Навчально-виробнича лабораторія виховної та психолого-педагогічної роботи</a:t>
            </a:r>
            <a:endParaRPr lang="uk-UA" sz="2400" b="1" dirty="0">
              <a:solidFill>
                <a:schemeClr val="tx2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AutoShape 2" descr="НА ТЕРИТОРІЇ РЕГІОНУ ЛАЦІО ЗАПРОВАДЖЕНО ОБОВ'ЯЗКОВИЙ МАСКОВИЙ РЕЖИМ НА  ВУЛИЦЯХ Дорогі друзі! Як щойно повідомив глава регіону Лаціо Н.Дзінгаретті,  з 03 жовтня ц.р. на території всієї області, включно з м. Рим,  запроваджуєтьс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8" name="Picture 4" descr="У Львові можуть запровадити масковий режим — Варта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13332"/>
            <a:ext cx="5195707" cy="311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27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7848872" cy="1938992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Будемо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відверті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маски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незручні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особливо у спеку.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Ніхто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не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хоче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вічно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жити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світі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масок.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Проте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за умов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пандемії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медики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одностайно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поділяють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слова доктора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Ентоні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Фаучі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директора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Національного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інституту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алергії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інфекційних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захворювань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США: «Ми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можемо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дуже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чітко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сказати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носіння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маски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безперечно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допомагає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попередити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зараження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а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також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передачу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інфекції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».</a:t>
            </a:r>
            <a:endParaRPr lang="uk-UA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8261" y="5194888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Водночас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противники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носіння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масок не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втомлюються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продукувати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й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поширювати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аргументи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щодо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непотрібності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маскового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режиму за умов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пандемії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uk-UA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7380312" y="5439658"/>
            <a:ext cx="1440160" cy="1080120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0" name="Picture 2" descr="На Сумщині з 7 жовтня запроваджується масковий режим через зростання  захворюваності COVID-19 – 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276" y="2276872"/>
            <a:ext cx="599355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52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13910"/>
            <a:ext cx="81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Ось </a:t>
            </a:r>
            <a:r>
              <a:rPr lang="ru-RU" sz="2000" b="1" dirty="0" err="1" smtClean="0"/>
              <a:t>декілька</a:t>
            </a:r>
            <a:r>
              <a:rPr lang="ru-RU" sz="2000" b="1" dirty="0" smtClean="0"/>
              <a:t> таких </a:t>
            </a:r>
            <a:r>
              <a:rPr lang="ru-RU" sz="2000" b="1" dirty="0" err="1" smtClean="0"/>
              <a:t>міфів</a:t>
            </a:r>
            <a:r>
              <a:rPr lang="ru-RU" sz="2000" b="1" dirty="0" smtClean="0"/>
              <a:t> та думки </a:t>
            </a:r>
            <a:r>
              <a:rPr lang="ru-RU" sz="2000" b="1" dirty="0" err="1" smtClean="0"/>
              <a:t>фахівців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щодо</a:t>
            </a:r>
            <a:r>
              <a:rPr lang="ru-RU" sz="2000" b="1" dirty="0" smtClean="0"/>
              <a:t> кожного з них: </a:t>
            </a:r>
            <a:endParaRPr lang="uk-UA" sz="3200" b="1" dirty="0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1331640" y="1484784"/>
            <a:ext cx="7560840" cy="4824536"/>
          </a:xfrm>
          <a:prstGeom prst="flowChartPunchedTap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2">
                    <a:lumMod val="10000"/>
                  </a:schemeClr>
                </a:solidFill>
              </a:rPr>
              <a:t>Рівень кисню впаде і вуглець буде вдихатися повторно. </a:t>
            </a:r>
          </a:p>
          <a:p>
            <a:pPr algn="ctr"/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</a:rPr>
              <a:t>Хірургічний персонал десятиліттями носив маски і не втрачав свідомості через брак повітря. Перевірено, що рівень насиченості крові киснем залишається за показником 99% навіть при використанні не 1 маски, а водночас 6-ти. При цьому, перебуваючи у масці, варто обмежити власні розмови і дихати через ніс, що знизить рівень вологості у вашій масці.</a:t>
            </a:r>
            <a:endParaRPr lang="uk-UA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1225906"/>
            <a:ext cx="18934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dirty="0" smtClean="0">
                <a:solidFill>
                  <a:schemeClr val="bg2">
                    <a:lumMod val="10000"/>
                  </a:schemeClr>
                </a:solidFill>
              </a:rPr>
              <a:t>Міф 1</a:t>
            </a:r>
            <a:endParaRPr lang="uk-UA" sz="5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4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259632" y="1196752"/>
            <a:ext cx="7560840" cy="5472608"/>
          </a:xfrm>
          <a:prstGeom prst="flowChartPunchedTap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Якщо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Ви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здорові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, Вам не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потрібна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маска.</a:t>
            </a:r>
          </a:p>
          <a:p>
            <a:pPr algn="ctr"/>
            <a:endParaRPr lang="ru-RU" sz="2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dirty="0" smtClean="0"/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Дослідження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проведене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в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Італії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показало,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 40% людей з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позитивним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результатом на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коронавірус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не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було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жодних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симптомів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Інші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дослідження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свідчать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таке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«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тихе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поширення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»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трапляється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частіше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більше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половини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випадків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зараження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COVID-19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виникає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за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безсимптомним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сценарієм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Іншими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словами, Ви можете себе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почувати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добре,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проте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водночас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можете бути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інфіковані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заражати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інших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uk-UA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224073"/>
            <a:ext cx="17059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 smtClean="0">
                <a:solidFill>
                  <a:schemeClr val="bg2">
                    <a:lumMod val="10000"/>
                  </a:schemeClr>
                </a:solidFill>
              </a:rPr>
              <a:t>Міф 2</a:t>
            </a:r>
            <a:endParaRPr lang="uk-UA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6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187624" y="1029931"/>
            <a:ext cx="7704856" cy="5112568"/>
          </a:xfrm>
          <a:prstGeom prst="flowChartPunchedTap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Маска не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допоможе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людині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, яка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її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носить. </a:t>
            </a:r>
          </a:p>
          <a:p>
            <a:pPr algn="ctr"/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Основна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мета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носіння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маски –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перешкодити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поширенню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COVID-19, особливо у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громадських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місцях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коли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важко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забезпечити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інші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заходи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соціального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дистанціювання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Маски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допомагають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убезпечити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власника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попереджують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зараження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інших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якщо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Ви –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хворі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особливо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безсимптомно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Маски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утримують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краплі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вологи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може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бути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середовищем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для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передачі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вірусу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Водночас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погодьтеся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масці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Вас не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тягне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зайвий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раз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торкатися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обличчя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чухати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носа,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терти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очі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руками, на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яких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можуть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бути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сліди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інфекції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uk-UA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6905" y="1069285"/>
            <a:ext cx="16979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 smtClean="0">
                <a:solidFill>
                  <a:schemeClr val="bg2">
                    <a:lumMod val="10000"/>
                  </a:schemeClr>
                </a:solidFill>
              </a:rPr>
              <a:t>Міф 3</a:t>
            </a:r>
            <a:endParaRPr lang="uk-UA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1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187624" y="1412776"/>
            <a:ext cx="7632848" cy="4680520"/>
          </a:xfrm>
          <a:prstGeom prst="flowChartPunchedTap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Якщо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у Вас є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психічне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захворювання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психічні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розлади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, Вам не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потрібно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</a:rPr>
              <a:t>носити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 маску. </a:t>
            </a:r>
          </a:p>
          <a:p>
            <a:pPr algn="ctr"/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Можливо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у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деяких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людей з масками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пов’язані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травмуючи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розлади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негативні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асоціації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переживання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стресу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Однак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якщо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людина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почувається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добре,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перебуває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публічних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місцях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вона здорова і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може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одягти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маску.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Адже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на вагах –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власне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життя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життя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інших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людей. А з проблемами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психологічного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характеру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потрібно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звертатися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до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психологів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психотерапевтів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психіатрів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uk-UA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6905" y="1069285"/>
            <a:ext cx="17235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 smtClean="0">
                <a:solidFill>
                  <a:schemeClr val="bg2">
                    <a:lumMod val="10000"/>
                  </a:schemeClr>
                </a:solidFill>
              </a:rPr>
              <a:t>Міф 4</a:t>
            </a:r>
            <a:endParaRPr lang="uk-UA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259632" y="1340768"/>
            <a:ext cx="7344816" cy="4795192"/>
          </a:xfrm>
          <a:prstGeom prst="flowChartPunchedTap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bg2">
                    <a:lumMod val="10000"/>
                  </a:schemeClr>
                </a:solidFill>
              </a:rPr>
              <a:t>Достатньо просто надягти маску і більше нічого не робити. </a:t>
            </a:r>
          </a:p>
          <a:p>
            <a:pPr algn="ctr"/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</a:rPr>
              <a:t>ВООЗ підкреслює, що лише однієї маски для захисту недостатньо. Потрібно дотримуватись соціального дистанціювання (1,5 – 2 м.), особистої гігієни (миття рук, використання антисептиків, дезінфекція </a:t>
            </a:r>
            <a:r>
              <a:rPr lang="uk-UA" sz="2000" dirty="0" err="1" smtClean="0">
                <a:solidFill>
                  <a:schemeClr val="bg2">
                    <a:lumMod val="10000"/>
                  </a:schemeClr>
                </a:solidFill>
              </a:rPr>
              <a:t>гаджетів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</a:rPr>
              <a:t>, поверхонь, ручок, гігієна тіла тощо). Щодо масок – варто дотримуватися правил їхнього одягання, носіння, знімання, утилізації.</a:t>
            </a:r>
            <a:endParaRPr lang="uk-UA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6905" y="1069285"/>
            <a:ext cx="16995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 smtClean="0">
                <a:solidFill>
                  <a:schemeClr val="bg2">
                    <a:lumMod val="10000"/>
                  </a:schemeClr>
                </a:solidFill>
              </a:rPr>
              <a:t>Міф 5</a:t>
            </a:r>
            <a:endParaRPr lang="uk-UA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394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3">
      <a:dk1>
        <a:sysClr val="windowText" lastClr="000000"/>
      </a:dk1>
      <a:lt1>
        <a:sysClr val="window" lastClr="FFFFFF"/>
      </a:lt1>
      <a:dk2>
        <a:srgbClr val="702C1C"/>
      </a:dk2>
      <a:lt2>
        <a:srgbClr val="C5D1D7"/>
      </a:lt2>
      <a:accent1>
        <a:srgbClr val="E3A191"/>
      </a:accent1>
      <a:accent2>
        <a:srgbClr val="F5DFDA"/>
      </a:accent2>
      <a:accent3>
        <a:srgbClr val="F5DFDA"/>
      </a:accent3>
      <a:accent4>
        <a:srgbClr val="E3A191"/>
      </a:accent4>
      <a:accent5>
        <a:srgbClr val="A8422A"/>
      </a:accent5>
      <a:accent6>
        <a:srgbClr val="ECC0B6"/>
      </a:accent6>
      <a:hlink>
        <a:srgbClr val="F5DFDA"/>
      </a:hlink>
      <a:folHlink>
        <a:srgbClr val="F5DFDA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483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Масковий режим:  п’ять хибних міфів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Масковий режим:  п’ять хибних міфів</dc:title>
  <dc:creator>ASUS</dc:creator>
  <cp:lastModifiedBy>ASUS</cp:lastModifiedBy>
  <cp:revision>3</cp:revision>
  <dcterms:created xsi:type="dcterms:W3CDTF">2022-10-21T12:16:16Z</dcterms:created>
  <dcterms:modified xsi:type="dcterms:W3CDTF">2022-10-21T12:37:49Z</dcterms:modified>
</cp:coreProperties>
</file>